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61" r:id="rId2"/>
    <p:sldId id="295" r:id="rId3"/>
    <p:sldId id="296" r:id="rId4"/>
    <p:sldId id="297" r:id="rId5"/>
    <p:sldId id="298" r:id="rId6"/>
    <p:sldId id="338" r:id="rId7"/>
    <p:sldId id="282" r:id="rId8"/>
    <p:sldId id="299" r:id="rId9"/>
    <p:sldId id="336" r:id="rId10"/>
    <p:sldId id="287" r:id="rId11"/>
    <p:sldId id="288" r:id="rId12"/>
    <p:sldId id="301" r:id="rId13"/>
    <p:sldId id="328" r:id="rId14"/>
    <p:sldId id="327" r:id="rId15"/>
    <p:sldId id="330" r:id="rId16"/>
    <p:sldId id="331" r:id="rId17"/>
    <p:sldId id="332" r:id="rId18"/>
    <p:sldId id="333" r:id="rId19"/>
    <p:sldId id="337" r:id="rId20"/>
    <p:sldId id="302" r:id="rId21"/>
    <p:sldId id="303" r:id="rId22"/>
    <p:sldId id="324" r:id="rId23"/>
    <p:sldId id="335" r:id="rId24"/>
    <p:sldId id="334" r:id="rId25"/>
    <p:sldId id="326" r:id="rId26"/>
    <p:sldId id="257" r:id="rId27"/>
    <p:sldId id="258" r:id="rId28"/>
    <p:sldId id="259" r:id="rId29"/>
    <p:sldId id="26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62203" autoAdjust="0"/>
  </p:normalViewPr>
  <p:slideViewPr>
    <p:cSldViewPr snapToGrid="0">
      <p:cViewPr varScale="1">
        <p:scale>
          <a:sx n="52" d="100"/>
          <a:sy n="52" d="100"/>
        </p:scale>
        <p:origin x="1486" y="2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B5F5C-D93E-45E4-8AE8-D4D4F86A47B0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68B0E1-41E6-4F6D-B568-2398F46FE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36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Hi everyone, my name is Tomek and in this talk I’ll be talking about Model-checking and TLA+</a:t>
            </a:r>
          </a:p>
          <a:p>
            <a:r>
              <a:rPr lang="en-US" dirty="0"/>
              <a:t>2. Working at Particular Software</a:t>
            </a:r>
          </a:p>
          <a:p>
            <a:r>
              <a:rPr lang="en-US" dirty="0"/>
              <a:t>3. I’m on Tweeter and at exactly-once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3F948-EB4D-46C8-8ED8-9B739FAE95E6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53735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Concurrency gets modelled via atomic step definitions (label-to-label stepping)</a:t>
            </a:r>
          </a:p>
          <a:p>
            <a:pPr marL="228600" indent="-228600">
              <a:buAutoNum type="arabicPeriod"/>
            </a:pPr>
            <a:r>
              <a:rPr lang="en-US" dirty="0"/>
              <a:t>Indeterminism is defined via either-or</a:t>
            </a:r>
          </a:p>
          <a:p>
            <a:pPr marL="228600" indent="-228600">
              <a:buAutoNum type="arabicPeriod"/>
            </a:pPr>
            <a:r>
              <a:rPr lang="en-US" dirty="0"/>
              <a:t>Failures are defined via macro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8B0E1-41E6-4F6D-B568-2398F46FE74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3874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Small model hypothesis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8B0E1-41E6-4F6D-B568-2398F46FE74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690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What to model (integration parts and protocols)</a:t>
            </a:r>
          </a:p>
          <a:p>
            <a:pPr marL="228600" indent="-228600">
              <a:buAutoNum type="arabicPeriod"/>
            </a:pPr>
            <a:r>
              <a:rPr lang="en-US" dirty="0"/>
              <a:t>Make model finite</a:t>
            </a:r>
          </a:p>
          <a:p>
            <a:pPr marL="228600" indent="-228600">
              <a:buAutoNum type="arabicPeriod"/>
            </a:pPr>
            <a:r>
              <a:rPr lang="en-US" dirty="0"/>
              <a:t>Model is not the implementation</a:t>
            </a:r>
          </a:p>
          <a:p>
            <a:pPr marL="228600" indent="-228600">
              <a:buAutoNum type="arabicPeriod"/>
            </a:pPr>
            <a:r>
              <a:rPr lang="en-US" dirty="0"/>
              <a:t>To make a sensible model you need to know the technology really well</a:t>
            </a:r>
          </a:p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3F948-EB4D-46C8-8ED8-9B739FAE95E6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65656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3F948-EB4D-46C8-8ED8-9B739FAE95E6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89285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Let’s start with defining what model-checking even is</a:t>
            </a:r>
          </a:p>
          <a:p>
            <a:pPr marL="228600" indent="-228600">
              <a:buAutoNum type="arabicPeriod"/>
            </a:pPr>
            <a:r>
              <a:rPr lang="en-US" dirty="0"/>
              <a:t>In some areas of IT it’s quite well known but in others including </a:t>
            </a:r>
            <a:r>
              <a:rPr lang="en-US" dirty="0" err="1"/>
              <a:t>Dist</a:t>
            </a:r>
            <a:r>
              <a:rPr lang="pl-PL" dirty="0"/>
              <a:t>ributed</a:t>
            </a:r>
            <a:r>
              <a:rPr lang="en-US" dirty="0"/>
              <a:t> Systems it’s only getting some traction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8B0E1-41E6-4F6D-B568-2398F46FE7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74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ctr">
              <a:buAutoNum type="arabicPeriod"/>
            </a:pPr>
            <a:r>
              <a:rPr lang="pl-PL" sz="1200" b="0" dirty="0"/>
              <a:t>Model </a:t>
            </a:r>
            <a:r>
              <a:rPr lang="pl-PL" sz="1200" b="0" dirty="0" err="1"/>
              <a:t>is</a:t>
            </a:r>
            <a:r>
              <a:rPr lang="pl-PL" sz="1200" b="0" dirty="0"/>
              <a:t> a </a:t>
            </a:r>
            <a:r>
              <a:rPr lang="pl-PL" sz="1200" b="0" dirty="0">
                <a:solidFill>
                  <a:schemeClr val="accent1"/>
                </a:solidFill>
              </a:rPr>
              <a:t>SIMPLIFICATION</a:t>
            </a:r>
            <a:r>
              <a:rPr lang="en-US" sz="1200" b="0" dirty="0">
                <a:solidFill>
                  <a:schemeClr val="accent1"/>
                </a:solidFill>
              </a:rPr>
              <a:t> </a:t>
            </a:r>
            <a:r>
              <a:rPr lang="pl-PL" sz="1200" b="0" dirty="0" err="1"/>
              <a:t>made</a:t>
            </a:r>
            <a:r>
              <a:rPr lang="pl-PL" sz="1200" b="0" dirty="0"/>
              <a:t> for </a:t>
            </a:r>
            <a:r>
              <a:rPr lang="pl-PL" sz="1200" b="0" dirty="0" err="1"/>
              <a:t>particular</a:t>
            </a:r>
            <a:r>
              <a:rPr lang="pl-PL" sz="1200" b="0" dirty="0"/>
              <a:t> </a:t>
            </a:r>
            <a:r>
              <a:rPr lang="pl-PL" sz="1200" b="0" dirty="0">
                <a:solidFill>
                  <a:schemeClr val="accent1"/>
                </a:solidFill>
              </a:rPr>
              <a:t>PURPOSE</a:t>
            </a:r>
            <a:endParaRPr lang="en-US" sz="1200" b="0" dirty="0">
              <a:solidFill>
                <a:schemeClr val="accent1"/>
              </a:solidFill>
            </a:endParaRPr>
          </a:p>
          <a:p>
            <a:pPr marL="228600" indent="-228600" algn="ctr">
              <a:buFont typeface="+mj-lt"/>
              <a:buAutoNum type="arabicPeriod"/>
            </a:pPr>
            <a:r>
              <a:rPr lang="pl-PL" sz="1200" b="0" dirty="0"/>
              <a:t>Modeling </a:t>
            </a:r>
            <a:r>
              <a:rPr lang="pl-PL" sz="1200" b="0" dirty="0" err="1"/>
              <a:t>is</a:t>
            </a:r>
            <a:r>
              <a:rPr lang="pl-PL" sz="1200" b="0" dirty="0"/>
              <a:t> </a:t>
            </a:r>
            <a:r>
              <a:rPr lang="pl-PL" sz="1200" b="0" dirty="0" err="1"/>
              <a:t>deciding</a:t>
            </a:r>
            <a:r>
              <a:rPr lang="pl-PL" sz="1200" b="0" dirty="0"/>
              <a:t> on</a:t>
            </a:r>
            <a:r>
              <a:rPr lang="en-US" sz="1200" b="0" dirty="0"/>
              <a:t> </a:t>
            </a:r>
            <a:r>
              <a:rPr lang="pl-PL" sz="1200" b="0" dirty="0" err="1"/>
              <a:t>what</a:t>
            </a:r>
            <a:r>
              <a:rPr lang="pl-PL" sz="1200" b="0" dirty="0"/>
              <a:t> to </a:t>
            </a:r>
            <a:r>
              <a:rPr lang="pl-PL" sz="1200" b="0" dirty="0" err="1">
                <a:solidFill>
                  <a:schemeClr val="accent1"/>
                </a:solidFill>
              </a:rPr>
              <a:t>keep</a:t>
            </a:r>
            <a:r>
              <a:rPr lang="pl-PL" sz="1200" b="0" dirty="0"/>
              <a:t> and </a:t>
            </a:r>
            <a:r>
              <a:rPr lang="pl-PL" sz="1200" b="0" dirty="0" err="1"/>
              <a:t>what</a:t>
            </a:r>
            <a:r>
              <a:rPr lang="pl-PL" sz="1200" b="0" dirty="0"/>
              <a:t> to </a:t>
            </a:r>
            <a:r>
              <a:rPr lang="pl-PL" sz="1200" b="0" dirty="0" err="1">
                <a:solidFill>
                  <a:schemeClr val="accent1"/>
                </a:solidFill>
              </a:rPr>
              <a:t>remove</a:t>
            </a:r>
            <a:r>
              <a:rPr lang="pl-PL" sz="1200" b="0" dirty="0"/>
              <a:t> </a:t>
            </a:r>
            <a:endParaRPr lang="en-US" sz="1200" b="0" dirty="0"/>
          </a:p>
          <a:p>
            <a:pPr marL="228600" indent="-228600" algn="ctr">
              <a:buAutoNum type="arabicPeriod"/>
            </a:pPr>
            <a:r>
              <a:rPr lang="en-US" b="0" dirty="0"/>
              <a:t>Example of calculator model and pushing the buttons (by </a:t>
            </a:r>
            <a:r>
              <a:rPr lang="en-US" b="0" dirty="0" err="1"/>
              <a:t>Lamport</a:t>
            </a:r>
            <a:r>
              <a:rPr lang="en-US" b="0" dirty="0"/>
              <a:t>)</a:t>
            </a:r>
          </a:p>
          <a:p>
            <a:pPr marL="228600" indent="-228600" algn="ctr">
              <a:buAutoNum type="arabicPeriod"/>
            </a:pPr>
            <a:r>
              <a:rPr lang="en-US" b="0" dirty="0"/>
              <a:t>For the purpose of distributed systems testing we need our model to be able to express concurrency and partial failures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3F948-EB4D-46C8-8ED8-9B739FAE95E6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97621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Known for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Paxos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Two-general problem, Logical Clocks,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LateX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Chandy-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Lamport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Snapshot algorithm (…)</a:t>
            </a:r>
          </a:p>
          <a:p>
            <a:pPr marL="228600" indent="-228600">
              <a:buAutoNum type="arabicPeriod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Introduced with the paper "Specifying Concurrent Systems with TLA</a:t>
            </a:r>
            <a:r>
              <a:rPr lang="en-US" b="0" i="0" baseline="30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+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 in 1999</a:t>
            </a:r>
          </a:p>
          <a:p>
            <a:pPr marL="228600" indent="-228600">
              <a:buAutoNum type="arabicPeriod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Provides support for more “user-friendly” syntax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8B0E1-41E6-4F6D-B568-2398F46FE7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3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Known for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Paxos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Two-general problem, Logical Clocks,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LateX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Chandy-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Lamport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Snapshot algorithm (…)</a:t>
            </a:r>
          </a:p>
          <a:p>
            <a:pPr marL="228600" indent="-228600">
              <a:buAutoNum type="arabicPeriod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Introduced with the paper "Specifying Concurrent Systems with TLA</a:t>
            </a:r>
            <a:r>
              <a:rPr lang="en-US" b="0" i="0" baseline="30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+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 in 1999</a:t>
            </a:r>
          </a:p>
          <a:p>
            <a:pPr marL="228600" indent="-228600">
              <a:buAutoNum type="arabicPeriod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Provides support for more “user-friendly” syntax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8B0E1-41E6-4F6D-B568-2398F46FE7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150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What makes a good model of a system for purpose of testing distributed system?</a:t>
            </a:r>
          </a:p>
          <a:p>
            <a:pPr marL="228600" indent="-228600">
              <a:buAutoNum type="arabicPeriod"/>
            </a:pPr>
            <a:r>
              <a:rPr lang="en-US" dirty="0"/>
              <a:t>Model needs to express</a:t>
            </a:r>
          </a:p>
          <a:p>
            <a:pPr marL="685800" lvl="1" indent="-228600">
              <a:buAutoNum type="arabicPeriod"/>
            </a:pPr>
            <a:r>
              <a:rPr lang="en-US" dirty="0"/>
              <a:t>Concurrency (indeterminism)</a:t>
            </a:r>
          </a:p>
          <a:p>
            <a:pPr marL="685800" lvl="1" indent="-228600">
              <a:buAutoNum type="arabicPeriod"/>
            </a:pPr>
            <a:r>
              <a:rPr lang="en-US" dirty="0"/>
              <a:t>Partial failures</a:t>
            </a:r>
          </a:p>
          <a:p>
            <a:pPr marL="228600" lvl="0" indent="-228600">
              <a:buAutoNum type="arabicPeriod"/>
            </a:pPr>
            <a:r>
              <a:rPr lang="en-US" dirty="0"/>
              <a:t>I’m going to focus on safety and not liveness properties</a:t>
            </a:r>
          </a:p>
          <a:p>
            <a:pPr marL="228600" lvl="0" indent="-228600">
              <a:buAutoNum type="arabicPeriod"/>
            </a:pPr>
            <a:r>
              <a:rPr lang="en-US" dirty="0"/>
              <a:t>Each state is a set of variables with their values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8B0E1-41E6-4F6D-B568-2398F46FE7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523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Explain how the model checker works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8B0E1-41E6-4F6D-B568-2398F46FE74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90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3F948-EB4D-46C8-8ED8-9B739FAE95E6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6699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8B0E1-41E6-4F6D-B568-2398F46FE74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83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3F8619F-23DA-4770-930B-949425520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5817B3B6-8CFC-4469-A285-E6B3D2846D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2DE69ED-A241-4909-A364-CF0F4D6CE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C7E1-FC3C-4CF5-9D55-C07C68088532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64E4F12-587F-4AC8-9D07-8B92C6673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57E9DDD-7F33-4166-B182-103F891B5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AC73-4D19-425E-B32B-0971F91C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81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0C2D2F9-CE7C-44AE-B940-56B0A5B4B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441FE180-DA7F-47D1-B04E-1E8F772B80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81F6154-3C99-4E89-AEBF-618EBC021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C7E1-FC3C-4CF5-9D55-C07C68088532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463EAE2-517A-4052-A840-9989A00B6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C4F9003-BD16-415A-910D-085AA2D54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AC73-4D19-425E-B32B-0971F91C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843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0AFACA89-7FFD-4EDA-9A81-B914011317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DF0C08D1-416C-445B-86AA-C65270583D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5529F64-1FA8-4306-B29C-F7F9CAEEF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C7E1-FC3C-4CF5-9D55-C07C68088532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8442674-12B4-4E10-AEE2-0CF5EC33D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72434CB-3906-4107-91B6-C38534207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AC73-4D19-425E-B32B-0971F91C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47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F6C18FB-A102-4BB7-AD25-C6521CF22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E7A3818-AA59-4CBC-85DD-B2B6E629C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D86BFD1-AB73-46B3-8862-E2E48F93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C7E1-FC3C-4CF5-9D55-C07C68088532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558ACEA-723A-4C42-9FF7-0AD7BF593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B1F037D-1247-4BA1-A55E-136E1BDF7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AC73-4D19-425E-B32B-0971F91C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55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E883EC7-D100-4F5E-B693-2D11DF58A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3E22FE6-BABF-4A28-B66D-EF30DCF0F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2537FB8-C0AE-47BE-8DB5-1298160BB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C7E1-FC3C-4CF5-9D55-C07C68088532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438CF23-E444-4E19-9490-AF1E1993D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366FE1F-A690-4EF2-B823-80617DF22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AC73-4D19-425E-B32B-0971F91C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457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BBF03F8-0DC5-482D-A208-373A8A35D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57C9E4E-0A07-4F3B-95F2-C8D42981EC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C8ACFD76-32CC-480A-819E-299C8EB757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586FF4A8-60A0-417D-85BC-84EBD79CA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C7E1-FC3C-4CF5-9D55-C07C68088532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E6D25C3-9B0F-4125-81B2-6C1524EE8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ACC71DB5-E154-4F28-B1B1-916E0A1D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AC73-4D19-425E-B32B-0971F91C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52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539BC18-D2B1-455A-9C8C-FBFFD0DC9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787DE62-7E7C-41CA-AF85-DC0530E07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C232BA1E-7BF1-41B1-BABF-1717B0844C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47FA7288-565F-4227-87B4-2A5BE1F6C7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289E91FF-F51C-46E3-A1F6-562AE532DB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CEBD05DD-4318-4165-A494-5C5D12F4A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C7E1-FC3C-4CF5-9D55-C07C68088532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2B3CD686-82FB-4905-A371-7FAD465E2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F012C9C6-856D-4CD7-B3F2-867F0CA2A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AC73-4D19-425E-B32B-0971F91C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049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A47CBFD-F149-4B16-9A51-5238132F2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5B34F3B-A5E9-4A70-AF4F-104EF9AE6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C7E1-FC3C-4CF5-9D55-C07C68088532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626755F9-2FC3-4CA9-8E32-0DBE19FF3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8967276B-9429-4A36-BAD7-26A1297C9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AC73-4D19-425E-B32B-0971F91C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E100262F-97AE-4094-B055-42E7F6B31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C7E1-FC3C-4CF5-9D55-C07C68088532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E7FFD4CE-0DA5-4683-A835-398CA2ABE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28C67C9-1FB5-43E7-AF9E-D472654B0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AC73-4D19-425E-B32B-0971F91C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6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E6E5D9D-3D2D-41AB-ACE5-44BAC1BD2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9B397A0-3C45-42FA-9ACF-E74F8D3A5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DBD8C0C-83BF-4B36-883C-2B07F516D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B3A498C2-B178-4475-BBD0-E7C33D059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C7E1-FC3C-4CF5-9D55-C07C68088532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5852277C-DEED-4791-896E-38C78C5BC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9B3469D-C154-4F1D-81E6-8A62AFB0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AC73-4D19-425E-B32B-0971F91C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660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C23BCE-6412-49D9-8385-11CAFE105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2F652C91-DC85-4FD9-A5F5-D972849AB1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9F1119BF-002A-41F5-968B-7DA41A9FCC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34BB80A1-8EEA-4595-8628-FC8C1DEB4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C7E1-FC3C-4CF5-9D55-C07C68088532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485C4BBB-45C6-4931-9793-C39284B5B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EE9BC93-BCF4-4B46-8C17-489B89244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AC73-4D19-425E-B32B-0971F91C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40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2E5CA84A-9D83-4BAE-B57E-C31A4FF69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40536BD-51EE-4A51-B417-42B0424E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3BA2533-3CA6-46E0-9887-FAC664803F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46C7E1-FC3C-4CF5-9D55-C07C68088532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EE31FEE-2594-44DD-9515-6556845702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D6E9314-0F0F-4CE1-9F5D-79DC844F3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CAC73-4D19-425E-B32B-0971F91CB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348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E4434B5-CCBB-4591-8376-E8D49DE0C9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320040"/>
            <a:ext cx="6692827" cy="3892669"/>
          </a:xfrm>
        </p:spPr>
        <p:txBody>
          <a:bodyPr>
            <a:normAutofit/>
          </a:bodyPr>
          <a:lstStyle/>
          <a:p>
            <a:pPr algn="l"/>
            <a:r>
              <a:rPr lang="en-US" sz="6600" dirty="0"/>
              <a:t>TLA+ </a:t>
            </a:r>
            <a:r>
              <a:rPr lang="pl-PL" sz="6600" dirty="0"/>
              <a:t>and model-checking in practice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F01F3E8D-7109-435A-8507-89C2477C07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409267"/>
            <a:ext cx="6692827" cy="1418408"/>
          </a:xfrm>
        </p:spPr>
        <p:txBody>
          <a:bodyPr>
            <a:normAutofit/>
          </a:bodyPr>
          <a:lstStyle/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Tomek Masternak</a:t>
            </a:r>
            <a:endParaRPr lang="pl-PL" dirty="0"/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72126456-7CAB-429F-96EB-CE0A85815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497" y="1509442"/>
            <a:ext cx="4087368" cy="4036275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5DD9F920-BEB5-47AA-9DB9-AE39EF14ADD2}"/>
              </a:ext>
            </a:extLst>
          </p:cNvPr>
          <p:cNvSpPr txBox="1"/>
          <p:nvPr/>
        </p:nvSpPr>
        <p:spPr>
          <a:xfrm>
            <a:off x="2854921" y="6168628"/>
            <a:ext cx="3043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https://exactly-once.github.io/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B59FEA84-F41C-4E0F-9608-E4A496D91EFA}"/>
              </a:ext>
            </a:extLst>
          </p:cNvPr>
          <p:cNvSpPr txBox="1"/>
          <p:nvPr/>
        </p:nvSpPr>
        <p:spPr>
          <a:xfrm>
            <a:off x="950742" y="6168628"/>
            <a:ext cx="3043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@Masternak</a:t>
            </a:r>
          </a:p>
        </p:txBody>
      </p:sp>
      <p:pic>
        <p:nvPicPr>
          <p:cNvPr id="10" name="Picture 2" descr="Twitter Free Icon of Social Icons">
            <a:extLst>
              <a:ext uri="{FF2B5EF4-FFF2-40B4-BE49-F238E27FC236}">
                <a16:creationId xmlns:a16="http://schemas.microsoft.com/office/drawing/2014/main" id="{52A97DF9-0EBF-434D-B0B5-AA5A86F83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62" y="6224660"/>
            <a:ext cx="257268" cy="25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Web Icons High Res Stock Images | Shutterstock">
            <a:extLst>
              <a:ext uri="{FF2B5EF4-FFF2-40B4-BE49-F238E27FC236}">
                <a16:creationId xmlns:a16="http://schemas.microsoft.com/office/drawing/2014/main" id="{0DAD6078-C638-4FD6-9060-A289A335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0" t="16675" r="18628" b="23542"/>
          <a:stretch/>
        </p:blipFill>
        <p:spPr bwMode="auto">
          <a:xfrm>
            <a:off x="2610215" y="6203747"/>
            <a:ext cx="296365" cy="31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688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E006EE8-F3F9-425F-AB94-7C1273DFD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Outbox pattern</a:t>
            </a:r>
          </a:p>
        </p:txBody>
      </p:sp>
      <p:sp>
        <p:nvSpPr>
          <p:cNvPr id="30" name="Rectangle 10">
            <a:extLst>
              <a:ext uri="{FF2B5EF4-FFF2-40B4-BE49-F238E27FC236}">
                <a16:creationId xmlns:a16="http://schemas.microsoft.com/office/drawing/2014/main" id="{5CDFB495-FAAB-4E1F-80D2-7A6D0FFBDE29}"/>
              </a:ext>
            </a:extLst>
          </p:cNvPr>
          <p:cNvSpPr/>
          <p:nvPr/>
        </p:nvSpPr>
        <p:spPr>
          <a:xfrm>
            <a:off x="1744249" y="3314215"/>
            <a:ext cx="1962484" cy="54008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">
            <a:extLst>
              <a:ext uri="{FF2B5EF4-FFF2-40B4-BE49-F238E27FC236}">
                <a16:creationId xmlns:a16="http://schemas.microsoft.com/office/drawing/2014/main" id="{A4645BD2-C09C-49D2-B7DE-3A7BBACE202C}"/>
              </a:ext>
            </a:extLst>
          </p:cNvPr>
          <p:cNvSpPr/>
          <p:nvPr/>
        </p:nvSpPr>
        <p:spPr>
          <a:xfrm>
            <a:off x="1840501" y="3415815"/>
            <a:ext cx="481263" cy="326189"/>
          </a:xfrm>
          <a:prstGeom prst="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6</a:t>
            </a:r>
          </a:p>
        </p:txBody>
      </p:sp>
      <p:sp>
        <p:nvSpPr>
          <p:cNvPr id="32" name="Rectangle 2">
            <a:extLst>
              <a:ext uri="{FF2B5EF4-FFF2-40B4-BE49-F238E27FC236}">
                <a16:creationId xmlns:a16="http://schemas.microsoft.com/office/drawing/2014/main" id="{6F93C538-FD42-44E7-B905-AE0D55D92DAC}"/>
              </a:ext>
            </a:extLst>
          </p:cNvPr>
          <p:cNvSpPr/>
          <p:nvPr/>
        </p:nvSpPr>
        <p:spPr>
          <a:xfrm>
            <a:off x="2474164" y="3415815"/>
            <a:ext cx="481263" cy="326189"/>
          </a:xfrm>
          <a:prstGeom prst="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5</a:t>
            </a:r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A35B97CB-D662-4E2A-B6CB-7A4939EABD2F}"/>
              </a:ext>
            </a:extLst>
          </p:cNvPr>
          <p:cNvSpPr/>
          <p:nvPr/>
        </p:nvSpPr>
        <p:spPr>
          <a:xfrm>
            <a:off x="3107827" y="3415814"/>
            <a:ext cx="481263" cy="326189"/>
          </a:xfrm>
          <a:prstGeom prst="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41" name="TextBox 11">
            <a:extLst>
              <a:ext uri="{FF2B5EF4-FFF2-40B4-BE49-F238E27FC236}">
                <a16:creationId xmlns:a16="http://schemas.microsoft.com/office/drawing/2014/main" id="{01B88B03-5C93-43DF-A7CE-4770C8E9B15C}"/>
              </a:ext>
            </a:extLst>
          </p:cNvPr>
          <p:cNvSpPr txBox="1"/>
          <p:nvPr/>
        </p:nvSpPr>
        <p:spPr>
          <a:xfrm>
            <a:off x="2098337" y="2862568"/>
            <a:ext cx="1490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queue</a:t>
            </a:r>
          </a:p>
        </p:txBody>
      </p:sp>
      <p:sp>
        <p:nvSpPr>
          <p:cNvPr id="43" name="Rectangle 10">
            <a:extLst>
              <a:ext uri="{FF2B5EF4-FFF2-40B4-BE49-F238E27FC236}">
                <a16:creationId xmlns:a16="http://schemas.microsoft.com/office/drawing/2014/main" id="{028B0686-0555-410C-8DA2-C9C954832A51}"/>
              </a:ext>
            </a:extLst>
          </p:cNvPr>
          <p:cNvSpPr/>
          <p:nvPr/>
        </p:nvSpPr>
        <p:spPr>
          <a:xfrm>
            <a:off x="7816655" y="3367378"/>
            <a:ext cx="1962484" cy="54008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">
            <a:extLst>
              <a:ext uri="{FF2B5EF4-FFF2-40B4-BE49-F238E27FC236}">
                <a16:creationId xmlns:a16="http://schemas.microsoft.com/office/drawing/2014/main" id="{8507610C-2FC5-4259-825E-2069139AB37F}"/>
              </a:ext>
            </a:extLst>
          </p:cNvPr>
          <p:cNvSpPr/>
          <p:nvPr/>
        </p:nvSpPr>
        <p:spPr>
          <a:xfrm>
            <a:off x="7912907" y="3468978"/>
            <a:ext cx="481263" cy="326189"/>
          </a:xfrm>
          <a:prstGeom prst="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4</a:t>
            </a:r>
          </a:p>
        </p:txBody>
      </p:sp>
      <p:sp>
        <p:nvSpPr>
          <p:cNvPr id="52" name="Rectangle 2">
            <a:extLst>
              <a:ext uri="{FF2B5EF4-FFF2-40B4-BE49-F238E27FC236}">
                <a16:creationId xmlns:a16="http://schemas.microsoft.com/office/drawing/2014/main" id="{276E4036-4D56-4704-883D-4B7FA73557C2}"/>
              </a:ext>
            </a:extLst>
          </p:cNvPr>
          <p:cNvSpPr/>
          <p:nvPr/>
        </p:nvSpPr>
        <p:spPr>
          <a:xfrm>
            <a:off x="8546570" y="3468978"/>
            <a:ext cx="481263" cy="326189"/>
          </a:xfrm>
          <a:prstGeom prst="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3</a:t>
            </a:r>
          </a:p>
        </p:txBody>
      </p:sp>
      <p:sp>
        <p:nvSpPr>
          <p:cNvPr id="53" name="Rectangle 3">
            <a:extLst>
              <a:ext uri="{FF2B5EF4-FFF2-40B4-BE49-F238E27FC236}">
                <a16:creationId xmlns:a16="http://schemas.microsoft.com/office/drawing/2014/main" id="{2F82DAEC-EAAE-4255-AEA8-14D859613B21}"/>
              </a:ext>
            </a:extLst>
          </p:cNvPr>
          <p:cNvSpPr/>
          <p:nvPr/>
        </p:nvSpPr>
        <p:spPr>
          <a:xfrm>
            <a:off x="9180233" y="3468977"/>
            <a:ext cx="481263" cy="326189"/>
          </a:xfrm>
          <a:prstGeom prst="rect">
            <a:avLst/>
          </a:prstGeom>
          <a:noFill/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54" name="TextBox 11">
            <a:extLst>
              <a:ext uri="{FF2B5EF4-FFF2-40B4-BE49-F238E27FC236}">
                <a16:creationId xmlns:a16="http://schemas.microsoft.com/office/drawing/2014/main" id="{EF120D25-692C-4799-BDB4-88C95C70E0AC}"/>
              </a:ext>
            </a:extLst>
          </p:cNvPr>
          <p:cNvSpPr txBox="1"/>
          <p:nvPr/>
        </p:nvSpPr>
        <p:spPr>
          <a:xfrm>
            <a:off x="8170743" y="2915731"/>
            <a:ext cx="1490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queue</a:t>
            </a:r>
          </a:p>
        </p:txBody>
      </p:sp>
      <p:sp>
        <p:nvSpPr>
          <p:cNvPr id="55" name="Rectangle 10">
            <a:extLst>
              <a:ext uri="{FF2B5EF4-FFF2-40B4-BE49-F238E27FC236}">
                <a16:creationId xmlns:a16="http://schemas.microsoft.com/office/drawing/2014/main" id="{20F57C50-2766-41C2-9951-CFCA7BAC1571}"/>
              </a:ext>
            </a:extLst>
          </p:cNvPr>
          <p:cNvSpPr/>
          <p:nvPr/>
        </p:nvSpPr>
        <p:spPr>
          <a:xfrm>
            <a:off x="4796729" y="2700666"/>
            <a:ext cx="1962484" cy="163032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11">
            <a:extLst>
              <a:ext uri="{FF2B5EF4-FFF2-40B4-BE49-F238E27FC236}">
                <a16:creationId xmlns:a16="http://schemas.microsoft.com/office/drawing/2014/main" id="{1778796B-7CD0-4CB9-9F28-D11D5B988564}"/>
              </a:ext>
            </a:extLst>
          </p:cNvPr>
          <p:cNvSpPr txBox="1"/>
          <p:nvPr/>
        </p:nvSpPr>
        <p:spPr>
          <a:xfrm>
            <a:off x="5284561" y="2240250"/>
            <a:ext cx="1073705" cy="368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endpoint</a:t>
            </a:r>
          </a:p>
        </p:txBody>
      </p:sp>
      <p:cxnSp>
        <p:nvCxnSpPr>
          <p:cNvPr id="58" name="Straight Arrow Connector 39">
            <a:extLst>
              <a:ext uri="{FF2B5EF4-FFF2-40B4-BE49-F238E27FC236}">
                <a16:creationId xmlns:a16="http://schemas.microsoft.com/office/drawing/2014/main" id="{39BECE74-0151-45E7-B9B8-D65BD1A25DE0}"/>
              </a:ext>
            </a:extLst>
          </p:cNvPr>
          <p:cNvCxnSpPr>
            <a:cxnSpLocks/>
          </p:cNvCxnSpPr>
          <p:nvPr/>
        </p:nvCxnSpPr>
        <p:spPr>
          <a:xfrm>
            <a:off x="3858542" y="3627115"/>
            <a:ext cx="7347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39">
            <a:extLst>
              <a:ext uri="{FF2B5EF4-FFF2-40B4-BE49-F238E27FC236}">
                <a16:creationId xmlns:a16="http://schemas.microsoft.com/office/drawing/2014/main" id="{B1548028-5D38-4E14-96CF-EA9030CF26BE}"/>
              </a:ext>
            </a:extLst>
          </p:cNvPr>
          <p:cNvCxnSpPr>
            <a:cxnSpLocks/>
          </p:cNvCxnSpPr>
          <p:nvPr/>
        </p:nvCxnSpPr>
        <p:spPr>
          <a:xfrm>
            <a:off x="6895910" y="3624659"/>
            <a:ext cx="7347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10">
            <a:extLst>
              <a:ext uri="{FF2B5EF4-FFF2-40B4-BE49-F238E27FC236}">
                <a16:creationId xmlns:a16="http://schemas.microsoft.com/office/drawing/2014/main" id="{97E8B4C5-6D6B-40D2-A85E-9FBE48BC57C2}"/>
              </a:ext>
            </a:extLst>
          </p:cNvPr>
          <p:cNvSpPr/>
          <p:nvPr/>
        </p:nvSpPr>
        <p:spPr>
          <a:xfrm>
            <a:off x="4796729" y="4915671"/>
            <a:ext cx="1962484" cy="30125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11">
            <a:extLst>
              <a:ext uri="{FF2B5EF4-FFF2-40B4-BE49-F238E27FC236}">
                <a16:creationId xmlns:a16="http://schemas.microsoft.com/office/drawing/2014/main" id="{C4E1B545-A4CC-4157-A6BC-5AAE376A31B9}"/>
              </a:ext>
            </a:extLst>
          </p:cNvPr>
          <p:cNvSpPr txBox="1"/>
          <p:nvPr/>
        </p:nvSpPr>
        <p:spPr>
          <a:xfrm>
            <a:off x="5241118" y="5305971"/>
            <a:ext cx="1073705" cy="368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cxnSp>
        <p:nvCxnSpPr>
          <p:cNvPr id="62" name="Straight Arrow Connector 39">
            <a:extLst>
              <a:ext uri="{FF2B5EF4-FFF2-40B4-BE49-F238E27FC236}">
                <a16:creationId xmlns:a16="http://schemas.microsoft.com/office/drawing/2014/main" id="{028D2856-2AA4-46D6-A7B4-9709E0B9371F}"/>
              </a:ext>
            </a:extLst>
          </p:cNvPr>
          <p:cNvCxnSpPr>
            <a:cxnSpLocks/>
          </p:cNvCxnSpPr>
          <p:nvPr/>
        </p:nvCxnSpPr>
        <p:spPr>
          <a:xfrm>
            <a:off x="5990906" y="4495441"/>
            <a:ext cx="0" cy="3388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39">
            <a:extLst>
              <a:ext uri="{FF2B5EF4-FFF2-40B4-BE49-F238E27FC236}">
                <a16:creationId xmlns:a16="http://schemas.microsoft.com/office/drawing/2014/main" id="{F78FB31B-23CC-497C-868B-BB5B7A7CAD20}"/>
              </a:ext>
            </a:extLst>
          </p:cNvPr>
          <p:cNvCxnSpPr>
            <a:cxnSpLocks/>
          </p:cNvCxnSpPr>
          <p:nvPr/>
        </p:nvCxnSpPr>
        <p:spPr>
          <a:xfrm flipV="1">
            <a:off x="5507661" y="4483340"/>
            <a:ext cx="1" cy="3432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chemat blokowy: wiele dokumentów 12">
            <a:extLst>
              <a:ext uri="{FF2B5EF4-FFF2-40B4-BE49-F238E27FC236}">
                <a16:creationId xmlns:a16="http://schemas.microsoft.com/office/drawing/2014/main" id="{46057161-7A55-47F2-99B9-B3374591D756}"/>
              </a:ext>
            </a:extLst>
          </p:cNvPr>
          <p:cNvSpPr/>
          <p:nvPr/>
        </p:nvSpPr>
        <p:spPr>
          <a:xfrm>
            <a:off x="5237228" y="3231900"/>
            <a:ext cx="1073704" cy="616799"/>
          </a:xfrm>
          <a:prstGeom prst="flowChartMultidocumen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threads</a:t>
            </a:r>
          </a:p>
        </p:txBody>
      </p:sp>
    </p:spTree>
    <p:extLst>
      <p:ext uri="{BB962C8B-B14F-4D97-AF65-F5344CB8AC3E}">
        <p14:creationId xmlns:p14="http://schemas.microsoft.com/office/powerpoint/2010/main" val="3517082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AE74AB-20A4-4C0A-B1CC-045BF38B7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5852" y="3214024"/>
            <a:ext cx="5485537" cy="8927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Execution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 descr="Bawmy się z Boschem">
            <a:extLst>
              <a:ext uri="{FF2B5EF4-FFF2-40B4-BE49-F238E27FC236}">
                <a16:creationId xmlns:a16="http://schemas.microsoft.com/office/drawing/2014/main" id="{1AE5113A-7FBF-48AB-9C24-E8BB563D7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38" y="34242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urer - Artistic Observation, Representation, And Narrative | Albrecht durer,  Canvaskunst, Dingen om te tekenen">
            <a:extLst>
              <a:ext uri="{FF2B5EF4-FFF2-40B4-BE49-F238E27FC236}">
                <a16:creationId xmlns:a16="http://schemas.microsoft.com/office/drawing/2014/main" id="{F968DE64-160D-42C9-86CD-CD8845AA6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85" y="1123857"/>
            <a:ext cx="6291286" cy="461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757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D01D4E-CE55-4915-858A-623AF7288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execution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4CA5FE1D-4022-45FB-B040-E5A4B9830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386" y="1718521"/>
            <a:ext cx="10285228" cy="443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54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AE74AB-20A4-4C0A-B1CC-045BF38B7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5852" y="3214024"/>
            <a:ext cx="5485537" cy="8927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Modeling state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 descr="Bawmy się z Boschem">
            <a:extLst>
              <a:ext uri="{FF2B5EF4-FFF2-40B4-BE49-F238E27FC236}">
                <a16:creationId xmlns:a16="http://schemas.microsoft.com/office/drawing/2014/main" id="{1AE5113A-7FBF-48AB-9C24-E8BB563D7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38" y="34242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urer - Artistic Observation, Representation, And Narrative | Albrecht durer,  Canvaskunst, Dingen om te tekenen">
            <a:extLst>
              <a:ext uri="{FF2B5EF4-FFF2-40B4-BE49-F238E27FC236}">
                <a16:creationId xmlns:a16="http://schemas.microsoft.com/office/drawing/2014/main" id="{F968DE64-160D-42C9-86CD-CD8845AA6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85" y="1123857"/>
            <a:ext cx="6291286" cy="461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111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89A79C-DFC3-4025-913D-FFF22A8D1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state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0CCDD2B8-12C7-4A75-AAE0-CD2C6C66D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902" y="2007005"/>
            <a:ext cx="10034195" cy="381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131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89A79C-DFC3-4025-913D-FFF22A8D1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state *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634CFD7-1F39-4F03-9C01-C3D611C12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2533650"/>
            <a:ext cx="8620125" cy="17907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A026C87D-EAA0-4647-8174-2701DAFE8B79}"/>
              </a:ext>
            </a:extLst>
          </p:cNvPr>
          <p:cNvSpPr txBox="1"/>
          <p:nvPr/>
        </p:nvSpPr>
        <p:spPr>
          <a:xfrm>
            <a:off x="7010400" y="5982586"/>
            <a:ext cx="4472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- “Program Counter” per </a:t>
            </a:r>
            <a:r>
              <a:rPr lang="en-US" dirty="0" err="1"/>
              <a:t>PlusCal</a:t>
            </a:r>
            <a:r>
              <a:rPr lang="en-US" dirty="0"/>
              <a:t> process</a:t>
            </a:r>
          </a:p>
        </p:txBody>
      </p:sp>
    </p:spTree>
    <p:extLst>
      <p:ext uri="{BB962C8B-B14F-4D97-AF65-F5344CB8AC3E}">
        <p14:creationId xmlns:p14="http://schemas.microsoft.com/office/powerpoint/2010/main" val="3484784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C574D54-4196-4927-98F2-A6CC9974A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Receive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670DBE7-438B-41B3-8639-51C2177BD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670" y="2876970"/>
            <a:ext cx="9838660" cy="132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26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8D2BE5-64F3-409A-8549-92FCA2867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8A05818-5B3A-458C-B6F5-95368B614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4087"/>
            <a:ext cx="10515600" cy="154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207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8D2BE5-64F3-409A-8549-92FCA2867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A72C766-49CD-42C8-A847-E9E9D702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873" y="2369294"/>
            <a:ext cx="9727561" cy="230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80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10D19CF-30A8-41CD-9EA0-3D8BEB524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1A5B01C-CE91-4C87-B9A5-50F296E3A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18" y="1529812"/>
            <a:ext cx="10568763" cy="458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43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AE74AB-20A4-4C0A-B1CC-045BF38B7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122363"/>
            <a:ext cx="4980575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Model-checking 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 descr="Bawmy się z Boschem">
            <a:extLst>
              <a:ext uri="{FF2B5EF4-FFF2-40B4-BE49-F238E27FC236}">
                <a16:creationId xmlns:a16="http://schemas.microsoft.com/office/drawing/2014/main" id="{1AE5113A-7FBF-48AB-9C24-E8BB563D7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38" y="34242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Roman Opałka w Christie's – Art &amp; Fashion Newsletter">
            <a:extLst>
              <a:ext uri="{FF2B5EF4-FFF2-40B4-BE49-F238E27FC236}">
                <a16:creationId xmlns:a16="http://schemas.microsoft.com/office/drawing/2014/main" id="{713954FA-F626-4F3A-97D3-CBD219AEC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133" y="573741"/>
            <a:ext cx="4315640" cy="519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792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B47A535-C2C6-4EA7-A849-0B31F5B03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Invariants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82B7EFD-B778-4BC1-941C-36F195472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66461"/>
            <a:ext cx="10760149" cy="168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74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435FD5-2998-410B-A292-B96948EAD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size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145A3BB0-5D86-4C3D-9E59-91F13CF07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977" y="1690688"/>
            <a:ext cx="7819534" cy="466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582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Decoding Eroticism in Dutch Golden Age Painting | Katie Ward">
            <a:extLst>
              <a:ext uri="{FF2B5EF4-FFF2-40B4-BE49-F238E27FC236}">
                <a16:creationId xmlns:a16="http://schemas.microsoft.com/office/drawing/2014/main" id="{E5171ED8-D4AF-437E-B296-926D8CE933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6" r="7950"/>
          <a:stretch/>
        </p:blipFill>
        <p:spPr bwMode="auto"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21AE74AB-20A4-4C0A-B1CC-045BF38B7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No free dinners</a:t>
            </a:r>
          </a:p>
        </p:txBody>
      </p:sp>
    </p:spTree>
    <p:extLst>
      <p:ext uri="{BB962C8B-B14F-4D97-AF65-F5344CB8AC3E}">
        <p14:creationId xmlns:p14="http://schemas.microsoft.com/office/powerpoint/2010/main" val="3810300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1642484-CFEC-48FA-ABA1-C65E364B2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yourself!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A9BB4436-1B6F-4B1A-966D-114489FC97CD}"/>
              </a:ext>
            </a:extLst>
          </p:cNvPr>
          <p:cNvSpPr txBox="1"/>
          <p:nvPr/>
        </p:nvSpPr>
        <p:spPr>
          <a:xfrm>
            <a:off x="1057940" y="3198167"/>
            <a:ext cx="97660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https://github.com/exactly-once/workshop/blob/master/model-checking</a:t>
            </a:r>
          </a:p>
        </p:txBody>
      </p:sp>
    </p:spTree>
    <p:extLst>
      <p:ext uri="{BB962C8B-B14F-4D97-AF65-F5344CB8AC3E}">
        <p14:creationId xmlns:p14="http://schemas.microsoft.com/office/powerpoint/2010/main" val="3583917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6130257-F972-4D61-8FE0-5C45CA2C7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Questions?</a:t>
            </a:r>
          </a:p>
        </p:txBody>
      </p:sp>
      <p:pic>
        <p:nvPicPr>
          <p:cNvPr id="2050" name="Picture 2" descr="CodePen - Tribute to Archimedes">
            <a:extLst>
              <a:ext uri="{FF2B5EF4-FFF2-40B4-BE49-F238E27FC236}">
                <a16:creationId xmlns:a16="http://schemas.microsoft.com/office/drawing/2014/main" id="{5ABCD7DB-9034-41D8-9DF2-ECA1C6EC06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8" r="26928" b="-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24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50D9792-ED64-4D01-A059-5535C9C02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Tooling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8C22C72-4F03-4E4D-AF12-1B2FD1334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Studio Code or Eclipse</a:t>
            </a:r>
          </a:p>
        </p:txBody>
      </p:sp>
    </p:spTree>
    <p:extLst>
      <p:ext uri="{BB962C8B-B14F-4D97-AF65-F5344CB8AC3E}">
        <p14:creationId xmlns:p14="http://schemas.microsoft.com/office/powerpoint/2010/main" val="149501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FA12CD-29BA-4525-9C66-4FA33AA36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Model-checking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9A44171-288B-48F5-B606-1E04B04BE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  <a:p>
            <a:r>
              <a:rPr lang="en-US" dirty="0"/>
              <a:t>Testing chart </a:t>
            </a:r>
          </a:p>
          <a:p>
            <a:r>
              <a:rPr lang="en-US" dirty="0"/>
              <a:t>What is modeling. What makes a good model for testing distributed systems?</a:t>
            </a:r>
          </a:p>
        </p:txBody>
      </p:sp>
    </p:spTree>
    <p:extLst>
      <p:ext uri="{BB962C8B-B14F-4D97-AF65-F5344CB8AC3E}">
        <p14:creationId xmlns:p14="http://schemas.microsoft.com/office/powerpoint/2010/main" val="2675231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9A4BF49-FF6E-432A-A362-2B09452E1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TLA+ in Particular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5AFE2A6-836B-44B3-9463-B03C05825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 history on TLA+</a:t>
            </a:r>
          </a:p>
          <a:p>
            <a:r>
              <a:rPr lang="en-US" dirty="0"/>
              <a:t>What is Standard Model</a:t>
            </a:r>
          </a:p>
          <a:p>
            <a:r>
              <a:rPr lang="en-US" dirty="0"/>
              <a:t>States, transitions and temporal formulas</a:t>
            </a:r>
          </a:p>
        </p:txBody>
      </p:sp>
    </p:spTree>
    <p:extLst>
      <p:ext uri="{BB962C8B-B14F-4D97-AF65-F5344CB8AC3E}">
        <p14:creationId xmlns:p14="http://schemas.microsoft.com/office/powerpoint/2010/main" val="2521128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A7A077-331A-47F8-9358-3D5703014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Outbox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8BA578A-2C7A-40A8-8773-476F6218C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 behind the outbox and the chart diagram</a:t>
            </a:r>
          </a:p>
          <a:p>
            <a:r>
              <a:rPr lang="en-US" dirty="0"/>
              <a:t>How to express that in TLA+ (what to keep and what to leave)</a:t>
            </a:r>
          </a:p>
          <a:p>
            <a:r>
              <a:rPr lang="en-US" dirty="0" err="1"/>
              <a:t>PlusCalc</a:t>
            </a:r>
            <a:endParaRPr lang="en-US" dirty="0"/>
          </a:p>
          <a:p>
            <a:r>
              <a:rPr lang="en-US" dirty="0"/>
              <a:t>How to model system state (whole world picture)</a:t>
            </a:r>
          </a:p>
          <a:p>
            <a:r>
              <a:rPr lang="en-US" dirty="0"/>
              <a:t>Model walk-through</a:t>
            </a:r>
          </a:p>
        </p:txBody>
      </p:sp>
    </p:spTree>
    <p:extLst>
      <p:ext uri="{BB962C8B-B14F-4D97-AF65-F5344CB8AC3E}">
        <p14:creationId xmlns:p14="http://schemas.microsoft.com/office/powerpoint/2010/main" val="3491755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EABF21-D188-40AB-8B89-02BB78A72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checker </a:t>
            </a:r>
            <a:r>
              <a:rPr lang="en-US" dirty="0" err="1"/>
              <a:t>gotachas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E514074-4ECB-436D-9AAA-D6487F16A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size</a:t>
            </a:r>
          </a:p>
          <a:p>
            <a:r>
              <a:rPr lang="en-US" dirty="0"/>
              <a:t>Small model hypothesis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95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rójkąt prostokątny 59">
            <a:extLst>
              <a:ext uri="{FF2B5EF4-FFF2-40B4-BE49-F238E27FC236}">
                <a16:creationId xmlns:a16="http://schemas.microsoft.com/office/drawing/2014/main" id="{6A666232-1478-4058-A7A5-6551324A84AB}"/>
              </a:ext>
            </a:extLst>
          </p:cNvPr>
          <p:cNvSpPr/>
          <p:nvPr/>
        </p:nvSpPr>
        <p:spPr>
          <a:xfrm rot="5400000">
            <a:off x="6028255" y="2028143"/>
            <a:ext cx="1644161" cy="2368276"/>
          </a:xfrm>
          <a:prstGeom prst="rtTriangl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rójkąt prostokątny 58">
            <a:extLst>
              <a:ext uri="{FF2B5EF4-FFF2-40B4-BE49-F238E27FC236}">
                <a16:creationId xmlns:a16="http://schemas.microsoft.com/office/drawing/2014/main" id="{E923E222-48F6-4D32-B53B-95322974F3DD}"/>
              </a:ext>
            </a:extLst>
          </p:cNvPr>
          <p:cNvSpPr/>
          <p:nvPr/>
        </p:nvSpPr>
        <p:spPr>
          <a:xfrm rot="16200000">
            <a:off x="6012370" y="2055824"/>
            <a:ext cx="1644161" cy="2368276"/>
          </a:xfrm>
          <a:prstGeom prst="rtTriangl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FAAD357-9FD1-43AB-A1DC-ECDF44A59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cxnSp>
        <p:nvCxnSpPr>
          <p:cNvPr id="7" name="Łącznik prosty ze strzałką 6">
            <a:extLst>
              <a:ext uri="{FF2B5EF4-FFF2-40B4-BE49-F238E27FC236}">
                <a16:creationId xmlns:a16="http://schemas.microsoft.com/office/drawing/2014/main" id="{A6611896-50D0-4DCE-9C75-E2DFBB152955}"/>
              </a:ext>
            </a:extLst>
          </p:cNvPr>
          <p:cNvCxnSpPr>
            <a:cxnSpLocks/>
          </p:cNvCxnSpPr>
          <p:nvPr/>
        </p:nvCxnSpPr>
        <p:spPr>
          <a:xfrm flipV="1">
            <a:off x="3380645" y="2417883"/>
            <a:ext cx="1" cy="3415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Łącznik prosty ze strzałką 9">
            <a:extLst>
              <a:ext uri="{FF2B5EF4-FFF2-40B4-BE49-F238E27FC236}">
                <a16:creationId xmlns:a16="http://schemas.microsoft.com/office/drawing/2014/main" id="{FAF4D2A0-5432-4494-B6C9-5BE995DEE32B}"/>
              </a:ext>
            </a:extLst>
          </p:cNvPr>
          <p:cNvCxnSpPr>
            <a:cxnSpLocks/>
          </p:cNvCxnSpPr>
          <p:nvPr/>
        </p:nvCxnSpPr>
        <p:spPr>
          <a:xfrm flipV="1">
            <a:off x="3380645" y="5820505"/>
            <a:ext cx="4725865" cy="4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07B2F93D-794B-4456-BC0E-805FF74BF118}"/>
              </a:ext>
            </a:extLst>
          </p:cNvPr>
          <p:cNvCxnSpPr/>
          <p:nvPr/>
        </p:nvCxnSpPr>
        <p:spPr>
          <a:xfrm>
            <a:off x="3380645" y="4070837"/>
            <a:ext cx="46379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5493F64C-AECC-44D3-8374-3C68BB0225EB}"/>
              </a:ext>
            </a:extLst>
          </p:cNvPr>
          <p:cNvCxnSpPr>
            <a:cxnSpLocks/>
          </p:cNvCxnSpPr>
          <p:nvPr/>
        </p:nvCxnSpPr>
        <p:spPr>
          <a:xfrm flipV="1">
            <a:off x="5644664" y="2417883"/>
            <a:ext cx="0" cy="3415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202D7991-6709-41A0-ACA4-F70AAB8A50E4}"/>
              </a:ext>
            </a:extLst>
          </p:cNvPr>
          <p:cNvSpPr txBox="1"/>
          <p:nvPr/>
        </p:nvSpPr>
        <p:spPr>
          <a:xfrm>
            <a:off x="8204997" y="5635839"/>
            <a:ext cx="109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Execution</a:t>
            </a:r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1FD54BB3-2AA1-4767-A706-696BC2A72634}"/>
              </a:ext>
            </a:extLst>
          </p:cNvPr>
          <p:cNvSpPr txBox="1"/>
          <p:nvPr/>
        </p:nvSpPr>
        <p:spPr>
          <a:xfrm>
            <a:off x="2798887" y="1912327"/>
            <a:ext cx="1240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Generation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25585551-2E23-4FD7-8E41-828973175606}"/>
              </a:ext>
            </a:extLst>
          </p:cNvPr>
          <p:cNvSpPr txBox="1"/>
          <p:nvPr/>
        </p:nvSpPr>
        <p:spPr>
          <a:xfrm>
            <a:off x="4103080" y="5851277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Manual</a:t>
            </a: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27731F73-C8A7-42C6-AF20-08E871756CF0}"/>
              </a:ext>
            </a:extLst>
          </p:cNvPr>
          <p:cNvSpPr txBox="1"/>
          <p:nvPr/>
        </p:nvSpPr>
        <p:spPr>
          <a:xfrm rot="16200000">
            <a:off x="2636274" y="4631968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Manual</a:t>
            </a:r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8B127BD0-0077-4F3B-8986-9DA0307C0396}"/>
              </a:ext>
            </a:extLst>
          </p:cNvPr>
          <p:cNvSpPr txBox="1"/>
          <p:nvPr/>
        </p:nvSpPr>
        <p:spPr>
          <a:xfrm>
            <a:off x="6260127" y="5860016"/>
            <a:ext cx="1156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Automatic</a:t>
            </a:r>
          </a:p>
        </p:txBody>
      </p: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69151B3E-4861-4EF8-B9C9-136D7B77C22B}"/>
              </a:ext>
            </a:extLst>
          </p:cNvPr>
          <p:cNvSpPr txBox="1"/>
          <p:nvPr/>
        </p:nvSpPr>
        <p:spPr>
          <a:xfrm rot="16200000">
            <a:off x="2519532" y="2988221"/>
            <a:ext cx="1156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Automatic</a:t>
            </a:r>
          </a:p>
        </p:txBody>
      </p:sp>
      <p:grpSp>
        <p:nvGrpSpPr>
          <p:cNvPr id="27" name="Grupa 26">
            <a:extLst>
              <a:ext uri="{FF2B5EF4-FFF2-40B4-BE49-F238E27FC236}">
                <a16:creationId xmlns:a16="http://schemas.microsoft.com/office/drawing/2014/main" id="{223DF0A5-DE2F-45EB-8520-9C0A66E9DB75}"/>
              </a:ext>
            </a:extLst>
          </p:cNvPr>
          <p:cNvGrpSpPr/>
          <p:nvPr/>
        </p:nvGrpSpPr>
        <p:grpSpPr>
          <a:xfrm>
            <a:off x="3533800" y="4783015"/>
            <a:ext cx="805029" cy="402704"/>
            <a:chOff x="2751285" y="4585188"/>
            <a:chExt cx="805029" cy="40270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E2BA8B68-8C4B-4607-86A4-AEA5B64F8AF7}"/>
                </a:ext>
              </a:extLst>
            </p:cNvPr>
            <p:cNvSpPr/>
            <p:nvPr/>
          </p:nvSpPr>
          <p:spPr>
            <a:xfrm>
              <a:off x="3108081" y="458518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pole tekstowe 24">
              <a:extLst>
                <a:ext uri="{FF2B5EF4-FFF2-40B4-BE49-F238E27FC236}">
                  <a16:creationId xmlns:a16="http://schemas.microsoft.com/office/drawing/2014/main" id="{535603D9-AEF3-448A-8E9D-C4792A3523D8}"/>
                </a:ext>
              </a:extLst>
            </p:cNvPr>
            <p:cNvSpPr txBox="1"/>
            <p:nvPr/>
          </p:nvSpPr>
          <p:spPr>
            <a:xfrm>
              <a:off x="2751285" y="4741671"/>
              <a:ext cx="80502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smoke tests</a:t>
              </a:r>
            </a:p>
          </p:txBody>
        </p:sp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ADA82C32-195E-45C0-86A0-FABE64B87C3A}"/>
              </a:ext>
            </a:extLst>
          </p:cNvPr>
          <p:cNvGrpSpPr/>
          <p:nvPr/>
        </p:nvGrpSpPr>
        <p:grpSpPr>
          <a:xfrm>
            <a:off x="4316674" y="4581663"/>
            <a:ext cx="1059906" cy="402704"/>
            <a:chOff x="2751285" y="4585188"/>
            <a:chExt cx="1059906" cy="402704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1FE29798-AB45-4BB7-8062-F48B27E01D11}"/>
                </a:ext>
              </a:extLst>
            </p:cNvPr>
            <p:cNvSpPr/>
            <p:nvPr/>
          </p:nvSpPr>
          <p:spPr>
            <a:xfrm>
              <a:off x="3108081" y="458518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pole tekstowe 29">
              <a:extLst>
                <a:ext uri="{FF2B5EF4-FFF2-40B4-BE49-F238E27FC236}">
                  <a16:creationId xmlns:a16="http://schemas.microsoft.com/office/drawing/2014/main" id="{75374D98-9599-4AAD-BF5D-8509B1F6087E}"/>
                </a:ext>
              </a:extLst>
            </p:cNvPr>
            <p:cNvSpPr txBox="1"/>
            <p:nvPr/>
          </p:nvSpPr>
          <p:spPr>
            <a:xfrm>
              <a:off x="2751285" y="4741671"/>
              <a:ext cx="10599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exploration tests</a:t>
              </a:r>
            </a:p>
          </p:txBody>
        </p:sp>
      </p:grpSp>
      <p:grpSp>
        <p:nvGrpSpPr>
          <p:cNvPr id="31" name="Grupa 30">
            <a:extLst>
              <a:ext uri="{FF2B5EF4-FFF2-40B4-BE49-F238E27FC236}">
                <a16:creationId xmlns:a16="http://schemas.microsoft.com/office/drawing/2014/main" id="{34E40388-FF19-4677-AA9D-B3F5B9B0D8A5}"/>
              </a:ext>
            </a:extLst>
          </p:cNvPr>
          <p:cNvGrpSpPr/>
          <p:nvPr/>
        </p:nvGrpSpPr>
        <p:grpSpPr>
          <a:xfrm>
            <a:off x="6950500" y="3372300"/>
            <a:ext cx="1008609" cy="402704"/>
            <a:chOff x="2751285" y="4585188"/>
            <a:chExt cx="1008609" cy="402704"/>
          </a:xfrm>
        </p:grpSpPr>
        <p:sp>
          <p:nvSpPr>
            <p:cNvPr id="32" name="Owal 31">
              <a:extLst>
                <a:ext uri="{FF2B5EF4-FFF2-40B4-BE49-F238E27FC236}">
                  <a16:creationId xmlns:a16="http://schemas.microsoft.com/office/drawing/2014/main" id="{F6727688-C652-446A-A192-184F23199A84}"/>
                </a:ext>
              </a:extLst>
            </p:cNvPr>
            <p:cNvSpPr/>
            <p:nvPr/>
          </p:nvSpPr>
          <p:spPr>
            <a:xfrm>
              <a:off x="3108081" y="458518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pole tekstowe 32">
              <a:extLst>
                <a:ext uri="{FF2B5EF4-FFF2-40B4-BE49-F238E27FC236}">
                  <a16:creationId xmlns:a16="http://schemas.microsoft.com/office/drawing/2014/main" id="{4251BE39-3D84-4CA8-A8F5-29678E1C2273}"/>
                </a:ext>
              </a:extLst>
            </p:cNvPr>
            <p:cNvSpPr txBox="1"/>
            <p:nvPr/>
          </p:nvSpPr>
          <p:spPr>
            <a:xfrm>
              <a:off x="2751285" y="4741671"/>
              <a:ext cx="100860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model-checking</a:t>
              </a:r>
            </a:p>
          </p:txBody>
        </p:sp>
      </p:grpSp>
      <p:grpSp>
        <p:nvGrpSpPr>
          <p:cNvPr id="40" name="Grupa 39">
            <a:extLst>
              <a:ext uri="{FF2B5EF4-FFF2-40B4-BE49-F238E27FC236}">
                <a16:creationId xmlns:a16="http://schemas.microsoft.com/office/drawing/2014/main" id="{CB85E339-785D-4683-ABA6-CBAB38B05A25}"/>
              </a:ext>
            </a:extLst>
          </p:cNvPr>
          <p:cNvGrpSpPr/>
          <p:nvPr/>
        </p:nvGrpSpPr>
        <p:grpSpPr>
          <a:xfrm>
            <a:off x="6497560" y="4908725"/>
            <a:ext cx="670376" cy="402704"/>
            <a:chOff x="2751285" y="4585188"/>
            <a:chExt cx="670376" cy="402704"/>
          </a:xfrm>
        </p:grpSpPr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3AA96A35-F205-4906-927C-0B708E39BFCA}"/>
                </a:ext>
              </a:extLst>
            </p:cNvPr>
            <p:cNvSpPr/>
            <p:nvPr/>
          </p:nvSpPr>
          <p:spPr>
            <a:xfrm>
              <a:off x="3108081" y="458518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pole tekstowe 41">
              <a:extLst>
                <a:ext uri="{FF2B5EF4-FFF2-40B4-BE49-F238E27FC236}">
                  <a16:creationId xmlns:a16="http://schemas.microsoft.com/office/drawing/2014/main" id="{13F45BAD-55F0-4183-9819-DF036E8D5BE6}"/>
                </a:ext>
              </a:extLst>
            </p:cNvPr>
            <p:cNvSpPr txBox="1"/>
            <p:nvPr/>
          </p:nvSpPr>
          <p:spPr>
            <a:xfrm>
              <a:off x="2751285" y="4741671"/>
              <a:ext cx="6703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unit tests</a:t>
              </a:r>
            </a:p>
          </p:txBody>
        </p:sp>
      </p:grpSp>
      <p:grpSp>
        <p:nvGrpSpPr>
          <p:cNvPr id="43" name="Grupa 42">
            <a:extLst>
              <a:ext uri="{FF2B5EF4-FFF2-40B4-BE49-F238E27FC236}">
                <a16:creationId xmlns:a16="http://schemas.microsoft.com/office/drawing/2014/main" id="{EE66CB60-9CDF-4435-BB08-90F626BDA952}"/>
              </a:ext>
            </a:extLst>
          </p:cNvPr>
          <p:cNvGrpSpPr/>
          <p:nvPr/>
        </p:nvGrpSpPr>
        <p:grpSpPr>
          <a:xfrm>
            <a:off x="5846395" y="2623054"/>
            <a:ext cx="1375698" cy="402704"/>
            <a:chOff x="2751285" y="4585188"/>
            <a:chExt cx="1375698" cy="402704"/>
          </a:xfrm>
        </p:grpSpPr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185448AF-A207-4A85-B2B1-621BA4D82674}"/>
                </a:ext>
              </a:extLst>
            </p:cNvPr>
            <p:cNvSpPr/>
            <p:nvPr/>
          </p:nvSpPr>
          <p:spPr>
            <a:xfrm>
              <a:off x="3108081" y="458518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pole tekstowe 44">
              <a:extLst>
                <a:ext uri="{FF2B5EF4-FFF2-40B4-BE49-F238E27FC236}">
                  <a16:creationId xmlns:a16="http://schemas.microsoft.com/office/drawing/2014/main" id="{F33757E9-6C30-499E-8F6C-E91779E1D79E}"/>
                </a:ext>
              </a:extLst>
            </p:cNvPr>
            <p:cNvSpPr txBox="1"/>
            <p:nvPr/>
          </p:nvSpPr>
          <p:spPr>
            <a:xfrm>
              <a:off x="2751285" y="4741671"/>
              <a:ext cx="13756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property-based testing</a:t>
              </a:r>
            </a:p>
          </p:txBody>
        </p: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412E0A3A-C18D-420B-BE04-6AAA4DB4B56D}"/>
              </a:ext>
            </a:extLst>
          </p:cNvPr>
          <p:cNvGrpSpPr/>
          <p:nvPr/>
        </p:nvGrpSpPr>
        <p:grpSpPr>
          <a:xfrm>
            <a:off x="7118660" y="4441684"/>
            <a:ext cx="1043876" cy="402704"/>
            <a:chOff x="2751285" y="4585188"/>
            <a:chExt cx="1043876" cy="402704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8927DF82-0CF4-4843-B536-D8EAFD238668}"/>
                </a:ext>
              </a:extLst>
            </p:cNvPr>
            <p:cNvSpPr/>
            <p:nvPr/>
          </p:nvSpPr>
          <p:spPr>
            <a:xfrm>
              <a:off x="3108081" y="458518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pole tekstowe 47">
              <a:extLst>
                <a:ext uri="{FF2B5EF4-FFF2-40B4-BE49-F238E27FC236}">
                  <a16:creationId xmlns:a16="http://schemas.microsoft.com/office/drawing/2014/main" id="{23B6A2A1-6C88-42B8-A687-44849CE533A2}"/>
                </a:ext>
              </a:extLst>
            </p:cNvPr>
            <p:cNvSpPr txBox="1"/>
            <p:nvPr/>
          </p:nvSpPr>
          <p:spPr>
            <a:xfrm>
              <a:off x="2751285" y="4741671"/>
              <a:ext cx="10438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Integration tests</a:t>
              </a:r>
            </a:p>
          </p:txBody>
        </p:sp>
      </p:grpSp>
      <p:sp>
        <p:nvSpPr>
          <p:cNvPr id="51" name="pole tekstowe 50">
            <a:extLst>
              <a:ext uri="{FF2B5EF4-FFF2-40B4-BE49-F238E27FC236}">
                <a16:creationId xmlns:a16="http://schemas.microsoft.com/office/drawing/2014/main" id="{4399DF71-3324-4D25-BA33-0243E68DDCB7}"/>
              </a:ext>
            </a:extLst>
          </p:cNvPr>
          <p:cNvSpPr txBox="1"/>
          <p:nvPr/>
        </p:nvSpPr>
        <p:spPr>
          <a:xfrm>
            <a:off x="9797748" y="3590338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52" name="pole tekstowe 51">
            <a:extLst>
              <a:ext uri="{FF2B5EF4-FFF2-40B4-BE49-F238E27FC236}">
                <a16:creationId xmlns:a16="http://schemas.microsoft.com/office/drawing/2014/main" id="{240A2463-03C1-4863-BC6C-3DFEA3E07ABA}"/>
              </a:ext>
            </a:extLst>
          </p:cNvPr>
          <p:cNvSpPr txBox="1"/>
          <p:nvPr/>
        </p:nvSpPr>
        <p:spPr>
          <a:xfrm>
            <a:off x="9797748" y="3109265"/>
            <a:ext cx="1692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Implementation</a:t>
            </a:r>
          </a:p>
        </p:txBody>
      </p:sp>
      <p:sp>
        <p:nvSpPr>
          <p:cNvPr id="53" name="Prostokąt 52">
            <a:extLst>
              <a:ext uri="{FF2B5EF4-FFF2-40B4-BE49-F238E27FC236}">
                <a16:creationId xmlns:a16="http://schemas.microsoft.com/office/drawing/2014/main" id="{EC3603E5-AFD4-4B29-97B4-7B5EFE864034}"/>
              </a:ext>
            </a:extLst>
          </p:cNvPr>
          <p:cNvSpPr/>
          <p:nvPr/>
        </p:nvSpPr>
        <p:spPr>
          <a:xfrm>
            <a:off x="9482504" y="3621121"/>
            <a:ext cx="315244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rostokąt 53">
            <a:extLst>
              <a:ext uri="{FF2B5EF4-FFF2-40B4-BE49-F238E27FC236}">
                <a16:creationId xmlns:a16="http://schemas.microsoft.com/office/drawing/2014/main" id="{D11FB825-F95C-4E8D-8C95-E80866F6486E}"/>
              </a:ext>
            </a:extLst>
          </p:cNvPr>
          <p:cNvSpPr/>
          <p:nvPr/>
        </p:nvSpPr>
        <p:spPr>
          <a:xfrm>
            <a:off x="9482504" y="3130959"/>
            <a:ext cx="315244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73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59" grpId="0" animBg="1"/>
      <p:bldP spid="51" grpId="0"/>
      <p:bldP spid="52" grpId="0"/>
      <p:bldP spid="53" grpId="0" animBg="1"/>
      <p:bldP spid="5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AE74AB-20A4-4C0A-B1CC-045BF38B7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What makes a good model?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 descr="Bawmy się z Boschem">
            <a:extLst>
              <a:ext uri="{FF2B5EF4-FFF2-40B4-BE49-F238E27FC236}">
                <a16:creationId xmlns:a16="http://schemas.microsoft.com/office/drawing/2014/main" id="{1AE5113A-7FBF-48AB-9C24-E8BB563D7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38" y="34242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The Treachery of Images - Wikipedia">
            <a:extLst>
              <a:ext uri="{FF2B5EF4-FFF2-40B4-BE49-F238E27FC236}">
                <a16:creationId xmlns:a16="http://schemas.microsoft.com/office/drawing/2014/main" id="{FC4FD58E-77DD-4A46-BEDF-EA411C8DF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599" y="1442571"/>
            <a:ext cx="5469778" cy="382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893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706846-99BD-4A35-95C5-EDE2AEC0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7" y="2766218"/>
            <a:ext cx="6222476" cy="1325563"/>
          </a:xfrm>
        </p:spPr>
        <p:txBody>
          <a:bodyPr/>
          <a:lstStyle/>
          <a:p>
            <a:r>
              <a:rPr lang="en-US" dirty="0"/>
              <a:t>Temporal Logic of Actions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685D308-AF64-4D4C-870F-880F7D0B8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346" y="1029865"/>
            <a:ext cx="3723587" cy="499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459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706846-99BD-4A35-95C5-EDE2AEC0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7" y="2766218"/>
            <a:ext cx="6222476" cy="1325563"/>
          </a:xfrm>
        </p:spPr>
        <p:txBody>
          <a:bodyPr/>
          <a:lstStyle/>
          <a:p>
            <a:r>
              <a:rPr lang="en-US" dirty="0"/>
              <a:t>Temporal Logic of Actions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E35C238-EC02-434D-974F-A532019A9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101" y="1629578"/>
            <a:ext cx="3712832" cy="359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092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89378FE-08B1-4E54-8513-4DD6C2CAB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TLA+: Temporal logic of actions</a:t>
            </a:r>
          </a:p>
        </p:txBody>
      </p:sp>
      <p:sp>
        <p:nvSpPr>
          <p:cNvPr id="4" name="Owal 3">
            <a:extLst>
              <a:ext uri="{FF2B5EF4-FFF2-40B4-BE49-F238E27FC236}">
                <a16:creationId xmlns:a16="http://schemas.microsoft.com/office/drawing/2014/main" id="{C59FC235-F6A4-4AE4-8302-C770D757E7AA}"/>
              </a:ext>
            </a:extLst>
          </p:cNvPr>
          <p:cNvSpPr/>
          <p:nvPr/>
        </p:nvSpPr>
        <p:spPr>
          <a:xfrm>
            <a:off x="902447" y="3615760"/>
            <a:ext cx="585694" cy="61557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sz="1100" dirty="0"/>
              <a:t>0</a:t>
            </a:r>
          </a:p>
        </p:txBody>
      </p:sp>
      <p:sp>
        <p:nvSpPr>
          <p:cNvPr id="5" name="Owal 4">
            <a:extLst>
              <a:ext uri="{FF2B5EF4-FFF2-40B4-BE49-F238E27FC236}">
                <a16:creationId xmlns:a16="http://schemas.microsoft.com/office/drawing/2014/main" id="{50CE6454-8E5F-4708-9DEA-1C3BFECCFDA3}"/>
              </a:ext>
            </a:extLst>
          </p:cNvPr>
          <p:cNvSpPr/>
          <p:nvPr/>
        </p:nvSpPr>
        <p:spPr>
          <a:xfrm>
            <a:off x="3152588" y="2674466"/>
            <a:ext cx="585694" cy="61557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sz="1100" dirty="0"/>
              <a:t>1</a:t>
            </a: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5BD5974B-79A5-4C43-80E2-E65B5A87CABE}"/>
              </a:ext>
            </a:extLst>
          </p:cNvPr>
          <p:cNvSpPr/>
          <p:nvPr/>
        </p:nvSpPr>
        <p:spPr>
          <a:xfrm>
            <a:off x="3152588" y="3615760"/>
            <a:ext cx="585694" cy="61557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sz="1100" dirty="0"/>
              <a:t>2</a:t>
            </a:r>
          </a:p>
        </p:txBody>
      </p:sp>
      <p:sp>
        <p:nvSpPr>
          <p:cNvPr id="7" name="Owal 6">
            <a:extLst>
              <a:ext uri="{FF2B5EF4-FFF2-40B4-BE49-F238E27FC236}">
                <a16:creationId xmlns:a16="http://schemas.microsoft.com/office/drawing/2014/main" id="{02E51646-234C-4888-BF1E-B06F8A80C9B7}"/>
              </a:ext>
            </a:extLst>
          </p:cNvPr>
          <p:cNvSpPr/>
          <p:nvPr/>
        </p:nvSpPr>
        <p:spPr>
          <a:xfrm>
            <a:off x="3152588" y="4622795"/>
            <a:ext cx="585694" cy="61557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sz="1100" dirty="0"/>
              <a:t>3</a:t>
            </a:r>
          </a:p>
        </p:txBody>
      </p:sp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8BB946DE-DBB0-4180-8254-A1F025AD68D1}"/>
              </a:ext>
            </a:extLst>
          </p:cNvPr>
          <p:cNvCxnSpPr>
            <a:stCxn id="4" idx="7"/>
            <a:endCxn id="5" idx="2"/>
          </p:cNvCxnSpPr>
          <p:nvPr/>
        </p:nvCxnSpPr>
        <p:spPr>
          <a:xfrm flipV="1">
            <a:off x="1402368" y="2982254"/>
            <a:ext cx="1750220" cy="7236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Łącznik prosty ze strzałką 9">
            <a:extLst>
              <a:ext uri="{FF2B5EF4-FFF2-40B4-BE49-F238E27FC236}">
                <a16:creationId xmlns:a16="http://schemas.microsoft.com/office/drawing/2014/main" id="{8928B22A-F396-4865-89C7-1EB8D6FFE5A3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>
            <a:off x="1488141" y="3923548"/>
            <a:ext cx="16644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Łącznik prosty ze strzałką 12">
            <a:extLst>
              <a:ext uri="{FF2B5EF4-FFF2-40B4-BE49-F238E27FC236}">
                <a16:creationId xmlns:a16="http://schemas.microsoft.com/office/drawing/2014/main" id="{0E7652A3-6C34-46A9-8288-515855E1B510}"/>
              </a:ext>
            </a:extLst>
          </p:cNvPr>
          <p:cNvCxnSpPr>
            <a:cxnSpLocks/>
            <a:stCxn id="4" idx="5"/>
            <a:endCxn id="7" idx="2"/>
          </p:cNvCxnSpPr>
          <p:nvPr/>
        </p:nvCxnSpPr>
        <p:spPr>
          <a:xfrm>
            <a:off x="1402368" y="4141187"/>
            <a:ext cx="1750220" cy="7893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338E79F0-E4B9-458B-A2FB-5D94496B0FB9}"/>
              </a:ext>
            </a:extLst>
          </p:cNvPr>
          <p:cNvSpPr txBox="1"/>
          <p:nvPr/>
        </p:nvSpPr>
        <p:spPr>
          <a:xfrm>
            <a:off x="2035431" y="2974749"/>
            <a:ext cx="48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sz="1100" dirty="0"/>
              <a:t>1</a:t>
            </a: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12101AFA-5AB3-4C90-9FD3-82A7E30CCF09}"/>
              </a:ext>
            </a:extLst>
          </p:cNvPr>
          <p:cNvSpPr txBox="1"/>
          <p:nvPr/>
        </p:nvSpPr>
        <p:spPr>
          <a:xfrm>
            <a:off x="2035431" y="3559975"/>
            <a:ext cx="48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sz="1100" dirty="0"/>
              <a:t>2</a:t>
            </a:r>
          </a:p>
        </p:txBody>
      </p: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AA0E7602-FA9C-401D-8355-68AF98BB7627}"/>
              </a:ext>
            </a:extLst>
          </p:cNvPr>
          <p:cNvSpPr txBox="1"/>
          <p:nvPr/>
        </p:nvSpPr>
        <p:spPr>
          <a:xfrm>
            <a:off x="2035431" y="4046670"/>
            <a:ext cx="48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sz="1100" dirty="0"/>
              <a:t>3</a:t>
            </a:r>
          </a:p>
        </p:txBody>
      </p:sp>
      <p:cxnSp>
        <p:nvCxnSpPr>
          <p:cNvPr id="19" name="Łącznik prosty ze strzałką 18">
            <a:extLst>
              <a:ext uri="{FF2B5EF4-FFF2-40B4-BE49-F238E27FC236}">
                <a16:creationId xmlns:a16="http://schemas.microsoft.com/office/drawing/2014/main" id="{65E6D913-05F3-49D6-82D4-6128E9849E44}"/>
              </a:ext>
            </a:extLst>
          </p:cNvPr>
          <p:cNvCxnSpPr/>
          <p:nvPr/>
        </p:nvCxnSpPr>
        <p:spPr>
          <a:xfrm flipV="1">
            <a:off x="3694344" y="2112427"/>
            <a:ext cx="1750220" cy="7236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5FC4FF15-2101-4241-8A27-5014ABFAEA96}"/>
              </a:ext>
            </a:extLst>
          </p:cNvPr>
          <p:cNvSpPr txBox="1"/>
          <p:nvPr/>
        </p:nvSpPr>
        <p:spPr>
          <a:xfrm>
            <a:off x="4327407" y="2104922"/>
            <a:ext cx="48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sz="1100" dirty="0"/>
              <a:t>4</a:t>
            </a:r>
          </a:p>
        </p:txBody>
      </p:sp>
      <p:cxnSp>
        <p:nvCxnSpPr>
          <p:cNvPr id="21" name="Łącznik prosty ze strzałką 20">
            <a:extLst>
              <a:ext uri="{FF2B5EF4-FFF2-40B4-BE49-F238E27FC236}">
                <a16:creationId xmlns:a16="http://schemas.microsoft.com/office/drawing/2014/main" id="{AB95C344-DC4A-4188-A84E-7D03E65C356B}"/>
              </a:ext>
            </a:extLst>
          </p:cNvPr>
          <p:cNvCxnSpPr>
            <a:cxnSpLocks/>
            <a:stCxn id="5" idx="6"/>
          </p:cNvCxnSpPr>
          <p:nvPr/>
        </p:nvCxnSpPr>
        <p:spPr>
          <a:xfrm flipV="1">
            <a:off x="3738282" y="2974749"/>
            <a:ext cx="1706282" cy="7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27976EB0-7711-4C00-A04D-27C88933DB0E}"/>
              </a:ext>
            </a:extLst>
          </p:cNvPr>
          <p:cNvSpPr txBox="1"/>
          <p:nvPr/>
        </p:nvSpPr>
        <p:spPr>
          <a:xfrm>
            <a:off x="4349376" y="2627863"/>
            <a:ext cx="48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sz="1100" dirty="0"/>
              <a:t>5</a:t>
            </a:r>
          </a:p>
        </p:txBody>
      </p:sp>
      <p:sp>
        <p:nvSpPr>
          <p:cNvPr id="26" name="pole tekstowe 25">
            <a:extLst>
              <a:ext uri="{FF2B5EF4-FFF2-40B4-BE49-F238E27FC236}">
                <a16:creationId xmlns:a16="http://schemas.microsoft.com/office/drawing/2014/main" id="{513ED399-C0C8-48F2-896F-3607708AB056}"/>
              </a:ext>
            </a:extLst>
          </p:cNvPr>
          <p:cNvSpPr txBox="1"/>
          <p:nvPr/>
        </p:nvSpPr>
        <p:spPr>
          <a:xfrm>
            <a:off x="5812118" y="2343654"/>
            <a:ext cx="484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27" name="pole tekstowe 26">
            <a:extLst>
              <a:ext uri="{FF2B5EF4-FFF2-40B4-BE49-F238E27FC236}">
                <a16:creationId xmlns:a16="http://schemas.microsoft.com/office/drawing/2014/main" id="{51365166-52D8-4A4F-8EEC-814C558C5509}"/>
              </a:ext>
            </a:extLst>
          </p:cNvPr>
          <p:cNvSpPr txBox="1"/>
          <p:nvPr/>
        </p:nvSpPr>
        <p:spPr>
          <a:xfrm>
            <a:off x="4183972" y="3576636"/>
            <a:ext cx="484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28" name="pole tekstowe 27">
            <a:extLst>
              <a:ext uri="{FF2B5EF4-FFF2-40B4-BE49-F238E27FC236}">
                <a16:creationId xmlns:a16="http://schemas.microsoft.com/office/drawing/2014/main" id="{4434D734-D278-40FF-8C35-5672D30EC601}"/>
              </a:ext>
            </a:extLst>
          </p:cNvPr>
          <p:cNvSpPr txBox="1"/>
          <p:nvPr/>
        </p:nvSpPr>
        <p:spPr>
          <a:xfrm>
            <a:off x="4187402" y="4535885"/>
            <a:ext cx="484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29" name="pole tekstowe 28">
            <a:extLst>
              <a:ext uri="{FF2B5EF4-FFF2-40B4-BE49-F238E27FC236}">
                <a16:creationId xmlns:a16="http://schemas.microsoft.com/office/drawing/2014/main" id="{7DA5964C-48F5-4FA8-ACD9-B277ECF12CE4}"/>
              </a:ext>
            </a:extLst>
          </p:cNvPr>
          <p:cNvSpPr txBox="1"/>
          <p:nvPr/>
        </p:nvSpPr>
        <p:spPr>
          <a:xfrm>
            <a:off x="8022527" y="3429000"/>
            <a:ext cx="30219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Invariants*</a:t>
            </a:r>
          </a:p>
        </p:txBody>
      </p:sp>
      <p:sp>
        <p:nvSpPr>
          <p:cNvPr id="30" name="pole tekstowe 29">
            <a:extLst>
              <a:ext uri="{FF2B5EF4-FFF2-40B4-BE49-F238E27FC236}">
                <a16:creationId xmlns:a16="http://schemas.microsoft.com/office/drawing/2014/main" id="{07A50FAF-420A-4282-A52C-F067A8ECD145}"/>
              </a:ext>
            </a:extLst>
          </p:cNvPr>
          <p:cNvSpPr txBox="1"/>
          <p:nvPr/>
        </p:nvSpPr>
        <p:spPr>
          <a:xfrm>
            <a:off x="6985169" y="3429000"/>
            <a:ext cx="538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sp>
        <p:nvSpPr>
          <p:cNvPr id="31" name="pole tekstowe 30">
            <a:extLst>
              <a:ext uri="{FF2B5EF4-FFF2-40B4-BE49-F238E27FC236}">
                <a16:creationId xmlns:a16="http://schemas.microsoft.com/office/drawing/2014/main" id="{992B3C40-758D-4B63-9AE4-BDFB3B834BE6}"/>
              </a:ext>
            </a:extLst>
          </p:cNvPr>
          <p:cNvSpPr txBox="1"/>
          <p:nvPr/>
        </p:nvSpPr>
        <p:spPr>
          <a:xfrm>
            <a:off x="650992" y="6031210"/>
            <a:ext cx="1674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*and more</a:t>
            </a:r>
          </a:p>
        </p:txBody>
      </p:sp>
    </p:spTree>
    <p:extLst>
      <p:ext uri="{BB962C8B-B14F-4D97-AF65-F5344CB8AC3E}">
        <p14:creationId xmlns:p14="http://schemas.microsoft.com/office/powerpoint/2010/main" val="1911219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FC94A783-FFA4-42F6-B85F-9223D1E79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521" y="1027906"/>
            <a:ext cx="6719777" cy="548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ytuł 2">
            <a:extLst>
              <a:ext uri="{FF2B5EF4-FFF2-40B4-BE49-F238E27FC236}">
                <a16:creationId xmlns:a16="http://schemas.microsoft.com/office/drawing/2014/main" id="{05530030-36E0-462E-8C2B-C9E6D6C4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77B2E55E-CF9B-4D9D-B32F-AAB496AC2B3F}"/>
              </a:ext>
            </a:extLst>
          </p:cNvPr>
          <p:cNvSpPr txBox="1"/>
          <p:nvPr/>
        </p:nvSpPr>
        <p:spPr>
          <a:xfrm>
            <a:off x="8314660" y="6492875"/>
            <a:ext cx="37639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https://www3.hhu.de/stups/prob/index.php/File:CANBus_sfdp.png</a:t>
            </a:r>
          </a:p>
        </p:txBody>
      </p:sp>
    </p:spTree>
    <p:extLst>
      <p:ext uri="{BB962C8B-B14F-4D97-AF65-F5344CB8AC3E}">
        <p14:creationId xmlns:p14="http://schemas.microsoft.com/office/powerpoint/2010/main" val="1051194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23B543-D9E4-4F8B-BF9E-09187263B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</a:t>
            </a:r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C2840E90-B562-469F-A1D6-8063AC1CC44A}"/>
              </a:ext>
            </a:extLst>
          </p:cNvPr>
          <p:cNvSpPr/>
          <p:nvPr/>
        </p:nvSpPr>
        <p:spPr>
          <a:xfrm>
            <a:off x="1079204" y="2895487"/>
            <a:ext cx="1962484" cy="163032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0870C0A5-089D-4BB1-BDFE-A453612EC7B7}"/>
              </a:ext>
            </a:extLst>
          </p:cNvPr>
          <p:cNvSpPr txBox="1"/>
          <p:nvPr/>
        </p:nvSpPr>
        <p:spPr>
          <a:xfrm>
            <a:off x="1209841" y="3192573"/>
            <a:ext cx="170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Implementation</a:t>
            </a:r>
          </a:p>
        </p:txBody>
      </p: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2C0DCB56-2F2C-46AE-B075-6D2CBBD8C0F3}"/>
              </a:ext>
            </a:extLst>
          </p:cNvPr>
          <p:cNvSpPr txBox="1"/>
          <p:nvPr/>
        </p:nvSpPr>
        <p:spPr>
          <a:xfrm>
            <a:off x="1474518" y="3833845"/>
            <a:ext cx="1171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Algorithm</a:t>
            </a:r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53F4EE8B-EFF4-483C-A6AA-E7A64AD5127F}"/>
              </a:ext>
            </a:extLst>
          </p:cNvPr>
          <p:cNvSpPr/>
          <p:nvPr/>
        </p:nvSpPr>
        <p:spPr>
          <a:xfrm>
            <a:off x="3746341" y="3224984"/>
            <a:ext cx="1962484" cy="96401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ole tekstowe 25">
            <a:extLst>
              <a:ext uri="{FF2B5EF4-FFF2-40B4-BE49-F238E27FC236}">
                <a16:creationId xmlns:a16="http://schemas.microsoft.com/office/drawing/2014/main" id="{5305F096-9C1D-43FF-8457-6C20563C9D1C}"/>
              </a:ext>
            </a:extLst>
          </p:cNvPr>
          <p:cNvSpPr txBox="1"/>
          <p:nvPr/>
        </p:nvSpPr>
        <p:spPr>
          <a:xfrm>
            <a:off x="4115436" y="3522070"/>
            <a:ext cx="170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TLA+ Model</a:t>
            </a:r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B6C28803-AC40-4D1F-B2E3-2D09B7BBC3B3}"/>
              </a:ext>
            </a:extLst>
          </p:cNvPr>
          <p:cNvSpPr/>
          <p:nvPr/>
        </p:nvSpPr>
        <p:spPr>
          <a:xfrm>
            <a:off x="6483177" y="3204978"/>
            <a:ext cx="1962484" cy="96401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ole tekstowe 28">
            <a:extLst>
              <a:ext uri="{FF2B5EF4-FFF2-40B4-BE49-F238E27FC236}">
                <a16:creationId xmlns:a16="http://schemas.microsoft.com/office/drawing/2014/main" id="{AB855E36-0BFB-46C8-98EA-1519BB820DAC}"/>
              </a:ext>
            </a:extLst>
          </p:cNvPr>
          <p:cNvSpPr txBox="1"/>
          <p:nvPr/>
        </p:nvSpPr>
        <p:spPr>
          <a:xfrm>
            <a:off x="6680656" y="3502320"/>
            <a:ext cx="170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Checker</a:t>
            </a:r>
          </a:p>
        </p:txBody>
      </p:sp>
      <p:sp>
        <p:nvSpPr>
          <p:cNvPr id="30" name="Rectangle 10">
            <a:extLst>
              <a:ext uri="{FF2B5EF4-FFF2-40B4-BE49-F238E27FC236}">
                <a16:creationId xmlns:a16="http://schemas.microsoft.com/office/drawing/2014/main" id="{7942E808-D18F-48FF-B5FC-0156B53ACF71}"/>
              </a:ext>
            </a:extLst>
          </p:cNvPr>
          <p:cNvSpPr/>
          <p:nvPr/>
        </p:nvSpPr>
        <p:spPr>
          <a:xfrm>
            <a:off x="6483177" y="4817583"/>
            <a:ext cx="1962484" cy="96401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pole tekstowe 30">
            <a:extLst>
              <a:ext uri="{FF2B5EF4-FFF2-40B4-BE49-F238E27FC236}">
                <a16:creationId xmlns:a16="http://schemas.microsoft.com/office/drawing/2014/main" id="{B2C53045-BB84-4F6A-981D-99E87BE39E5F}"/>
              </a:ext>
            </a:extLst>
          </p:cNvPr>
          <p:cNvSpPr txBox="1"/>
          <p:nvPr/>
        </p:nvSpPr>
        <p:spPr>
          <a:xfrm>
            <a:off x="6907484" y="5117805"/>
            <a:ext cx="140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Invariants</a:t>
            </a:r>
          </a:p>
        </p:txBody>
      </p:sp>
      <p:cxnSp>
        <p:nvCxnSpPr>
          <p:cNvPr id="37" name="Straight Arrow Connector 39">
            <a:extLst>
              <a:ext uri="{FF2B5EF4-FFF2-40B4-BE49-F238E27FC236}">
                <a16:creationId xmlns:a16="http://schemas.microsoft.com/office/drawing/2014/main" id="{7E573199-7AD8-4418-A8AA-1C0403A96D2D}"/>
              </a:ext>
            </a:extLst>
          </p:cNvPr>
          <p:cNvCxnSpPr>
            <a:cxnSpLocks/>
          </p:cNvCxnSpPr>
          <p:nvPr/>
        </p:nvCxnSpPr>
        <p:spPr>
          <a:xfrm>
            <a:off x="3148014" y="3740528"/>
            <a:ext cx="54502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9">
            <a:extLst>
              <a:ext uri="{FF2B5EF4-FFF2-40B4-BE49-F238E27FC236}">
                <a16:creationId xmlns:a16="http://schemas.microsoft.com/office/drawing/2014/main" id="{C16D2E15-F75D-49DA-9074-C85848C3B8F4}"/>
              </a:ext>
            </a:extLst>
          </p:cNvPr>
          <p:cNvCxnSpPr>
            <a:cxnSpLocks/>
          </p:cNvCxnSpPr>
          <p:nvPr/>
        </p:nvCxnSpPr>
        <p:spPr>
          <a:xfrm>
            <a:off x="5823874" y="3756116"/>
            <a:ext cx="54502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9694BC3-A092-4E08-A8C9-1BD19EE2E506}"/>
              </a:ext>
            </a:extLst>
          </p:cNvPr>
          <p:cNvCxnSpPr>
            <a:cxnSpLocks/>
          </p:cNvCxnSpPr>
          <p:nvPr/>
        </p:nvCxnSpPr>
        <p:spPr>
          <a:xfrm flipV="1">
            <a:off x="7454200" y="4320250"/>
            <a:ext cx="0" cy="3700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39">
            <a:extLst>
              <a:ext uri="{FF2B5EF4-FFF2-40B4-BE49-F238E27FC236}">
                <a16:creationId xmlns:a16="http://schemas.microsoft.com/office/drawing/2014/main" id="{8E9DA973-24AA-418B-8340-54162EFCEDC3}"/>
              </a:ext>
            </a:extLst>
          </p:cNvPr>
          <p:cNvCxnSpPr>
            <a:cxnSpLocks/>
          </p:cNvCxnSpPr>
          <p:nvPr/>
        </p:nvCxnSpPr>
        <p:spPr>
          <a:xfrm>
            <a:off x="8666311" y="3673188"/>
            <a:ext cx="54502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10">
            <a:extLst>
              <a:ext uri="{FF2B5EF4-FFF2-40B4-BE49-F238E27FC236}">
                <a16:creationId xmlns:a16="http://schemas.microsoft.com/office/drawing/2014/main" id="{3F21E5D1-94D8-496F-B08C-19F832E92FA3}"/>
              </a:ext>
            </a:extLst>
          </p:cNvPr>
          <p:cNvSpPr/>
          <p:nvPr/>
        </p:nvSpPr>
        <p:spPr>
          <a:xfrm>
            <a:off x="9439078" y="3192573"/>
            <a:ext cx="1962484" cy="96401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pole tekstowe 43">
            <a:extLst>
              <a:ext uri="{FF2B5EF4-FFF2-40B4-BE49-F238E27FC236}">
                <a16:creationId xmlns:a16="http://schemas.microsoft.com/office/drawing/2014/main" id="{D0C41041-FA61-42D4-93E4-93890B1B8C39}"/>
              </a:ext>
            </a:extLst>
          </p:cNvPr>
          <p:cNvSpPr txBox="1"/>
          <p:nvPr/>
        </p:nvSpPr>
        <p:spPr>
          <a:xfrm>
            <a:off x="9901234" y="3488522"/>
            <a:ext cx="108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YES/NO*</a:t>
            </a:r>
          </a:p>
        </p:txBody>
      </p:sp>
    </p:spTree>
    <p:extLst>
      <p:ext uri="{BB962C8B-B14F-4D97-AF65-F5344CB8AC3E}">
        <p14:creationId xmlns:p14="http://schemas.microsoft.com/office/powerpoint/2010/main" val="354680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4729</TotalTime>
  <Words>583</Words>
  <Application>Microsoft Office PowerPoint</Application>
  <PresentationFormat>Widescreen</PresentationFormat>
  <Paragraphs>140</Paragraphs>
  <Slides>29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Motyw pakietu Office</vt:lpstr>
      <vt:lpstr>TLA+ and model-checking in practice</vt:lpstr>
      <vt:lpstr>Model-checking </vt:lpstr>
      <vt:lpstr>Testing</vt:lpstr>
      <vt:lpstr>What makes a good model?</vt:lpstr>
      <vt:lpstr>Temporal Logic of Actions</vt:lpstr>
      <vt:lpstr>Temporal Logic of Actions</vt:lpstr>
      <vt:lpstr>TLA+: Temporal logic of actions</vt:lpstr>
      <vt:lpstr>Generation</vt:lpstr>
      <vt:lpstr>In Summary</vt:lpstr>
      <vt:lpstr>Outbox pattern</vt:lpstr>
      <vt:lpstr>Execution</vt:lpstr>
      <vt:lpstr>Modeling execution</vt:lpstr>
      <vt:lpstr>Modeling state</vt:lpstr>
      <vt:lpstr>Global state</vt:lpstr>
      <vt:lpstr>Process state *</vt:lpstr>
      <vt:lpstr>Receive</vt:lpstr>
      <vt:lpstr>Process</vt:lpstr>
      <vt:lpstr>Ack</vt:lpstr>
      <vt:lpstr>Failure</vt:lpstr>
      <vt:lpstr>Invariants</vt:lpstr>
      <vt:lpstr>Model size</vt:lpstr>
      <vt:lpstr>No free dinners</vt:lpstr>
      <vt:lpstr>Try it yourself!</vt:lpstr>
      <vt:lpstr>Questions?</vt:lpstr>
      <vt:lpstr>Tooling</vt:lpstr>
      <vt:lpstr>Model-checking</vt:lpstr>
      <vt:lpstr>TLA+ in Particular</vt:lpstr>
      <vt:lpstr>Outbox</vt:lpstr>
      <vt:lpstr>Model checker gotachas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TLA+ in model-checking w praktyce</dc:title>
  <dc:creator>Tomasz Masternak</dc:creator>
  <cp:lastModifiedBy>Tomasz Masternak</cp:lastModifiedBy>
  <cp:revision>3</cp:revision>
  <dcterms:created xsi:type="dcterms:W3CDTF">2021-09-02T05:50:07Z</dcterms:created>
  <dcterms:modified xsi:type="dcterms:W3CDTF">2022-03-22T13:50:57Z</dcterms:modified>
</cp:coreProperties>
</file>